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585CB-D005-4B9D-8757-8205A45F9A39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05FBB-E14A-4E3C-88A3-5876AAB3ECC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9785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585CB-D005-4B9D-8757-8205A45F9A39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05FBB-E14A-4E3C-88A3-5876AAB3E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49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585CB-D005-4B9D-8757-8205A45F9A39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05FBB-E14A-4E3C-88A3-5876AAB3E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389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585CB-D005-4B9D-8757-8205A45F9A39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05FBB-E14A-4E3C-88A3-5876AAB3E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575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585CB-D005-4B9D-8757-8205A45F9A39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05FBB-E14A-4E3C-88A3-5876AAB3ECC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9742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585CB-D005-4B9D-8757-8205A45F9A39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05FBB-E14A-4E3C-88A3-5876AAB3E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638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585CB-D005-4B9D-8757-8205A45F9A39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05FBB-E14A-4E3C-88A3-5876AAB3E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984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585CB-D005-4B9D-8757-8205A45F9A39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05FBB-E14A-4E3C-88A3-5876AAB3E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741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585CB-D005-4B9D-8757-8205A45F9A39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05FBB-E14A-4E3C-88A3-5876AAB3E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747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F3585CB-D005-4B9D-8757-8205A45F9A39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E305FBB-E14A-4E3C-88A3-5876AAB3E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76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585CB-D005-4B9D-8757-8205A45F9A39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05FBB-E14A-4E3C-88A3-5876AAB3E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032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F3585CB-D005-4B9D-8757-8205A45F9A39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E305FBB-E14A-4E3C-88A3-5876AAB3ECC6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3766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Writing Sign Production for </a:t>
            </a:r>
            <a:r>
              <a:rPr lang="en-US" smtClean="0"/>
              <a:t>ASL Vocabulary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smtClean="0"/>
              <a:t>American Sign Language</a:t>
            </a:r>
          </a:p>
        </p:txBody>
      </p:sp>
    </p:spTree>
    <p:extLst>
      <p:ext uri="{BB962C8B-B14F-4D97-AF65-F5344CB8AC3E}">
        <p14:creationId xmlns:p14="http://schemas.microsoft.com/office/powerpoint/2010/main" val="2626758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Putting the 5 Concepts Together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SOMETIMES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18238" y="2468563"/>
            <a:ext cx="4937125" cy="2776537"/>
          </a:xfrm>
        </p:spPr>
      </p:pic>
      <p:sp>
        <p:nvSpPr>
          <p:cNvPr id="5" name="Rectangle 4"/>
          <p:cNvSpPr/>
          <p:nvPr/>
        </p:nvSpPr>
        <p:spPr>
          <a:xfrm>
            <a:off x="766354" y="1825625"/>
            <a:ext cx="489421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</a:rPr>
              <a:t>(2) </a:t>
            </a:r>
            <a:r>
              <a:rPr lang="en-US" sz="2800" dirty="0">
                <a:solidFill>
                  <a:srgbClr val="0070C0"/>
                </a:solidFill>
              </a:rPr>
              <a:t>SOMETIMES = DH index, palm inward, NDH closed 5, palm up, in center of body. DH index taps palm of NDH in repeated, circular motion</a:t>
            </a:r>
          </a:p>
        </p:txBody>
      </p:sp>
    </p:spTree>
    <p:extLst>
      <p:ext uri="{BB962C8B-B14F-4D97-AF65-F5344CB8AC3E}">
        <p14:creationId xmlns:p14="http://schemas.microsoft.com/office/powerpoint/2010/main" val="232887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Putting the 5 Concepts Together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(</a:t>
            </a:r>
            <a:r>
              <a:rPr lang="en-US" dirty="0"/>
              <a:t>3) </a:t>
            </a:r>
            <a:r>
              <a:rPr lang="en-US" dirty="0">
                <a:solidFill>
                  <a:srgbClr val="FF0000"/>
                </a:solidFill>
              </a:rPr>
              <a:t>SCIENCE = BOTH 10, palms out, in front of body, repeated alternating circles</a:t>
            </a:r>
          </a:p>
          <a:p>
            <a:endParaRPr lang="en-US" dirty="0"/>
          </a:p>
        </p:txBody>
      </p:sp>
      <p:pic>
        <p:nvPicPr>
          <p:cNvPr id="5" name="SCIENCE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18238" y="2468563"/>
            <a:ext cx="4937125" cy="2776537"/>
          </a:xfrm>
        </p:spPr>
      </p:pic>
    </p:spTree>
    <p:extLst>
      <p:ext uri="{BB962C8B-B14F-4D97-AF65-F5344CB8AC3E}">
        <p14:creationId xmlns:p14="http://schemas.microsoft.com/office/powerpoint/2010/main" val="266819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Writing Sign Production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is important to note that the abbreviations provided are instructor-generated examples; they are </a:t>
            </a:r>
            <a:r>
              <a:rPr lang="en-US" b="1" dirty="0" smtClean="0"/>
              <a:t>not</a:t>
            </a:r>
            <a:r>
              <a:rPr lang="en-US" dirty="0" smtClean="0"/>
              <a:t> a standardized method of indicating sign production.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 important thing is to understand the </a:t>
            </a:r>
            <a:r>
              <a:rPr lang="en-US" b="1" dirty="0" smtClean="0"/>
              <a:t>5 Concepts</a:t>
            </a:r>
            <a:r>
              <a:rPr lang="en-US" dirty="0" smtClean="0"/>
              <a:t>.  Each concept is an essential part of proper sign formation.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118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Introduction: Writing Sign Production for ASL Vocabulary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There are </a:t>
            </a:r>
            <a:r>
              <a:rPr lang="en-US" b="1" dirty="0" smtClean="0"/>
              <a:t>5 concepts</a:t>
            </a:r>
            <a:r>
              <a:rPr lang="en-US" dirty="0" smtClean="0"/>
              <a:t> that help us to write down how signs are produced.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Handshape</a:t>
            </a:r>
          </a:p>
          <a:p>
            <a:r>
              <a:rPr lang="en-US" dirty="0" smtClean="0"/>
              <a:t>Location</a:t>
            </a:r>
          </a:p>
          <a:p>
            <a:r>
              <a:rPr lang="en-US" dirty="0" smtClean="0"/>
              <a:t>Palm Orientation</a:t>
            </a:r>
          </a:p>
          <a:p>
            <a:r>
              <a:rPr lang="en-US" dirty="0" smtClean="0"/>
              <a:t>Movement</a:t>
            </a:r>
          </a:p>
          <a:p>
            <a:r>
              <a:rPr lang="en-US" dirty="0" smtClean="0"/>
              <a:t>Non-Manual Signal (NMS)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785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Using Example Signs to Help Explain </a:t>
            </a:r>
            <a:r>
              <a:rPr lang="en-US" sz="4000" b="1" dirty="0" smtClean="0"/>
              <a:t>5 Concepts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 following 3 vocabulary words (noticed they are written in all capital letters) will be broken down concept by concept: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(1) </a:t>
            </a:r>
            <a:r>
              <a:rPr lang="en-US" dirty="0" smtClean="0">
                <a:solidFill>
                  <a:srgbClr val="00B050"/>
                </a:solidFill>
              </a:rPr>
              <a:t>GREEN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(2) </a:t>
            </a:r>
            <a:r>
              <a:rPr lang="en-US" dirty="0" smtClean="0">
                <a:solidFill>
                  <a:srgbClr val="0070C0"/>
                </a:solidFill>
              </a:rPr>
              <a:t>SOMETIMES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(3) </a:t>
            </a:r>
            <a:r>
              <a:rPr lang="en-US" dirty="0" smtClean="0">
                <a:solidFill>
                  <a:srgbClr val="FF0000"/>
                </a:solidFill>
              </a:rPr>
              <a:t>SCIENCE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009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Concept 1:  Defining </a:t>
            </a:r>
            <a:r>
              <a:rPr lang="en-US" dirty="0"/>
              <a:t>a</a:t>
            </a:r>
            <a:r>
              <a:rPr lang="en-US" dirty="0" smtClean="0"/>
              <a:t> </a:t>
            </a:r>
            <a:r>
              <a:rPr lang="en-US" b="1" dirty="0" smtClean="0"/>
              <a:t>Handshape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dirty="0" smtClean="0"/>
              <a:t>The first thing to take note of is that all signs are formed using a </a:t>
            </a:r>
            <a:r>
              <a:rPr lang="en-US" sz="2400" b="1" dirty="0" smtClean="0"/>
              <a:t>handshape</a:t>
            </a:r>
            <a:r>
              <a:rPr lang="en-US" sz="2400" dirty="0" smtClean="0"/>
              <a:t>.  </a:t>
            </a:r>
          </a:p>
          <a:p>
            <a:pPr marL="0" indent="0">
              <a:buNone/>
            </a:pPr>
            <a:r>
              <a:rPr lang="en-US" sz="2400" dirty="0" smtClean="0"/>
              <a:t>Some signs are made with only one hand (your Dominant Hand); others are made with both hands.  The hands may be the same handshape or they may be different.</a:t>
            </a:r>
          </a:p>
          <a:p>
            <a:pPr marL="0" indent="0">
              <a:buNone/>
            </a:pPr>
            <a:r>
              <a:rPr lang="en-US" sz="2400" dirty="0" smtClean="0"/>
              <a:t>Abbreviations for sign production: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DH = Dominant Hand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NDH = Non-Dominant Hand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BOTH = Both Hands</a:t>
            </a:r>
            <a:endParaRPr lang="en-US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Vocabulary Examples: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000" dirty="0" smtClean="0"/>
              <a:t>(1) </a:t>
            </a:r>
            <a:r>
              <a:rPr lang="en-US" sz="2000" dirty="0" smtClean="0">
                <a:solidFill>
                  <a:srgbClr val="00B050"/>
                </a:solidFill>
              </a:rPr>
              <a:t>GREEN = DH G (Dominant Hand, G handshape)</a:t>
            </a:r>
          </a:p>
          <a:p>
            <a:pPr marL="0" indent="0">
              <a:buNone/>
            </a:pPr>
            <a:r>
              <a:rPr lang="en-US" sz="2000" dirty="0" smtClean="0"/>
              <a:t>(2) </a:t>
            </a:r>
            <a:r>
              <a:rPr lang="en-US" sz="2000" dirty="0" smtClean="0">
                <a:solidFill>
                  <a:srgbClr val="0070C0"/>
                </a:solidFill>
              </a:rPr>
              <a:t>SOMETIMES = DH index finger, NDH Closed 5 (Dominant Hand, index finger handshape, Non-Dominant Hand closed 5 handshape)</a:t>
            </a:r>
          </a:p>
          <a:p>
            <a:pPr marL="0" indent="0">
              <a:buNone/>
            </a:pPr>
            <a:r>
              <a:rPr lang="en-US" sz="2000" dirty="0" smtClean="0"/>
              <a:t>(3) </a:t>
            </a:r>
            <a:r>
              <a:rPr lang="en-US" sz="2000" dirty="0" smtClean="0">
                <a:solidFill>
                  <a:srgbClr val="FF0000"/>
                </a:solidFill>
              </a:rPr>
              <a:t>SCIENCE = BOTH 10 (Both hands </a:t>
            </a:r>
            <a:r>
              <a:rPr lang="en-US" sz="2000" smtClean="0">
                <a:solidFill>
                  <a:srgbClr val="FF0000"/>
                </a:solidFill>
              </a:rPr>
              <a:t>10 handshape)</a:t>
            </a:r>
            <a:endParaRPr lang="en-US" sz="2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462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Concept 2: Defining Location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All signs have a particular </a:t>
            </a:r>
            <a:r>
              <a:rPr lang="en-US" b="1" dirty="0" smtClean="0"/>
              <a:t>location</a:t>
            </a:r>
            <a:r>
              <a:rPr lang="en-US" dirty="0" smtClean="0"/>
              <a:t> on/near the body, or in your general signing space.</a:t>
            </a:r>
          </a:p>
          <a:p>
            <a:r>
              <a:rPr lang="en-US" dirty="0" smtClean="0"/>
              <a:t>There are numerous locations for signs including:</a:t>
            </a:r>
          </a:p>
          <a:p>
            <a:pPr lvl="1"/>
            <a:r>
              <a:rPr lang="en-US" dirty="0" smtClean="0"/>
              <a:t>The temple</a:t>
            </a:r>
          </a:p>
          <a:p>
            <a:pPr lvl="1"/>
            <a:r>
              <a:rPr lang="en-US" dirty="0" smtClean="0"/>
              <a:t>The cheek</a:t>
            </a:r>
          </a:p>
          <a:p>
            <a:pPr lvl="1"/>
            <a:r>
              <a:rPr lang="en-US" dirty="0" smtClean="0"/>
              <a:t>The nose</a:t>
            </a:r>
          </a:p>
          <a:p>
            <a:pPr lvl="1"/>
            <a:r>
              <a:rPr lang="en-US" dirty="0" smtClean="0"/>
              <a:t>The forehead</a:t>
            </a:r>
          </a:p>
          <a:p>
            <a:pPr lvl="1"/>
            <a:r>
              <a:rPr lang="en-US" dirty="0" smtClean="0"/>
              <a:t>Right/left/center of chest</a:t>
            </a:r>
          </a:p>
          <a:p>
            <a:pPr lvl="1"/>
            <a:r>
              <a:rPr lang="en-US" dirty="0" smtClean="0"/>
              <a:t>Shoulder</a:t>
            </a:r>
          </a:p>
          <a:p>
            <a:pPr lvl="1"/>
            <a:r>
              <a:rPr lang="en-US" dirty="0" smtClean="0"/>
              <a:t>Front of body</a:t>
            </a:r>
          </a:p>
          <a:p>
            <a:pPr lvl="1"/>
            <a:r>
              <a:rPr lang="en-US" dirty="0" err="1" smtClean="0"/>
              <a:t>Etc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514350" indent="-514350">
              <a:buAutoNum type="arabicParenBoth"/>
            </a:pPr>
            <a:r>
              <a:rPr lang="en-US" dirty="0" smtClean="0">
                <a:solidFill>
                  <a:srgbClr val="00B050"/>
                </a:solidFill>
              </a:rPr>
              <a:t>GREEN = Dominant side of the body</a:t>
            </a:r>
          </a:p>
          <a:p>
            <a:pPr marL="514350" indent="-514350">
              <a:buAutoNum type="arabicParenBoth"/>
            </a:pPr>
            <a:endParaRPr lang="en-US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dirty="0" smtClean="0"/>
              <a:t>(</a:t>
            </a:r>
            <a:r>
              <a:rPr lang="en-US" dirty="0"/>
              <a:t>2) </a:t>
            </a:r>
            <a:r>
              <a:rPr lang="en-US" dirty="0" smtClean="0">
                <a:solidFill>
                  <a:srgbClr val="0070C0"/>
                </a:solidFill>
              </a:rPr>
              <a:t>SOMETIMES = Non-Dominant side of the boy</a:t>
            </a:r>
          </a:p>
          <a:p>
            <a:pPr marL="0" indent="0">
              <a:buNone/>
            </a:pPr>
            <a:endParaRPr lang="en-US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dirty="0" smtClean="0"/>
              <a:t>(</a:t>
            </a:r>
            <a:r>
              <a:rPr lang="en-US" dirty="0"/>
              <a:t>3) </a:t>
            </a:r>
            <a:r>
              <a:rPr lang="en-US" dirty="0" smtClean="0">
                <a:solidFill>
                  <a:srgbClr val="FF0000"/>
                </a:solidFill>
              </a:rPr>
              <a:t>SCIENCE = Front, center of body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458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Concept 3:  Defining Palm Orientation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It is important to note the </a:t>
            </a:r>
            <a:r>
              <a:rPr lang="en-US" b="1" dirty="0" smtClean="0"/>
              <a:t>orientation of the palms </a:t>
            </a:r>
            <a:r>
              <a:rPr lang="en-US" dirty="0" smtClean="0"/>
              <a:t>of the hands.</a:t>
            </a:r>
          </a:p>
          <a:p>
            <a:r>
              <a:rPr lang="en-US" dirty="0" smtClean="0"/>
              <a:t>The palm can face different ways:</a:t>
            </a:r>
          </a:p>
          <a:p>
            <a:pPr lvl="1"/>
            <a:r>
              <a:rPr lang="en-US" dirty="0" smtClean="0"/>
              <a:t>Upward (toward the sky)</a:t>
            </a:r>
          </a:p>
          <a:p>
            <a:pPr lvl="1"/>
            <a:r>
              <a:rPr lang="en-US" dirty="0" smtClean="0"/>
              <a:t>Downward (toward the ground)</a:t>
            </a:r>
          </a:p>
          <a:p>
            <a:pPr lvl="1"/>
            <a:r>
              <a:rPr lang="en-US" dirty="0" smtClean="0"/>
              <a:t>Inward (toward the body)</a:t>
            </a:r>
          </a:p>
          <a:p>
            <a:pPr lvl="1"/>
            <a:r>
              <a:rPr lang="en-US" dirty="0" smtClean="0"/>
              <a:t>Outward (away from the body)</a:t>
            </a:r>
          </a:p>
          <a:p>
            <a:pPr lvl="1"/>
            <a:r>
              <a:rPr lang="en-US" dirty="0" smtClean="0"/>
              <a:t>To the dominant side of the body</a:t>
            </a:r>
          </a:p>
          <a:p>
            <a:pPr lvl="1"/>
            <a:r>
              <a:rPr lang="en-US" dirty="0" smtClean="0"/>
              <a:t>To the non-dominant side of the body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514350" indent="-514350">
              <a:buAutoNum type="arabicParenBoth"/>
            </a:pPr>
            <a:r>
              <a:rPr lang="en-US" dirty="0" smtClean="0">
                <a:solidFill>
                  <a:srgbClr val="00B050"/>
                </a:solidFill>
              </a:rPr>
              <a:t>GREEN = Palm to non-dominant side</a:t>
            </a:r>
          </a:p>
          <a:p>
            <a:pPr marL="514350" indent="-514350">
              <a:buAutoNum type="arabicParenBoth"/>
            </a:pPr>
            <a:endParaRPr lang="en-US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dirty="0" smtClean="0"/>
              <a:t>(</a:t>
            </a:r>
            <a:r>
              <a:rPr lang="en-US" dirty="0"/>
              <a:t>2) </a:t>
            </a:r>
            <a:r>
              <a:rPr lang="en-US" dirty="0" smtClean="0">
                <a:solidFill>
                  <a:srgbClr val="0070C0"/>
                </a:solidFill>
              </a:rPr>
              <a:t>SOMETIMES = Palm inward, Palm upward</a:t>
            </a:r>
          </a:p>
          <a:p>
            <a:pPr marL="0" indent="0">
              <a:buNone/>
            </a:pPr>
            <a:endParaRPr lang="en-US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dirty="0" smtClean="0"/>
              <a:t>(</a:t>
            </a:r>
            <a:r>
              <a:rPr lang="en-US" dirty="0"/>
              <a:t>3) </a:t>
            </a:r>
            <a:r>
              <a:rPr lang="en-US" dirty="0" smtClean="0">
                <a:solidFill>
                  <a:srgbClr val="FF0000"/>
                </a:solidFill>
              </a:rPr>
              <a:t>SCIENCE = Palm outward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869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4: Defining Movement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words:  tap, shake, quiver</a:t>
            </a:r>
          </a:p>
          <a:p>
            <a:r>
              <a:rPr lang="en-US" dirty="0" smtClean="0"/>
              <a:t>Use pictures: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Indicate if the </a:t>
            </a:r>
            <a:r>
              <a:rPr lang="en-US" b="1" dirty="0" smtClean="0"/>
              <a:t>movement</a:t>
            </a:r>
            <a:r>
              <a:rPr lang="en-US" dirty="0" smtClean="0"/>
              <a:t> is produced more than 1 time:</a:t>
            </a:r>
          </a:p>
          <a:p>
            <a:pPr lvl="1"/>
            <a:r>
              <a:rPr lang="en-US" dirty="0" smtClean="0"/>
              <a:t>Two times (2x)</a:t>
            </a:r>
          </a:p>
          <a:p>
            <a:pPr lvl="1"/>
            <a:r>
              <a:rPr lang="en-US" dirty="0" smtClean="0"/>
              <a:t>Three times (+++)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451" y="2824145"/>
            <a:ext cx="2876006" cy="1654755"/>
          </a:xfrm>
        </p:spPr>
      </p:pic>
      <p:sp>
        <p:nvSpPr>
          <p:cNvPr id="8" name="Rectangle 7"/>
          <p:cNvSpPr/>
          <p:nvPr/>
        </p:nvSpPr>
        <p:spPr>
          <a:xfrm>
            <a:off x="5886994" y="2824145"/>
            <a:ext cx="48680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Both"/>
            </a:pPr>
            <a:r>
              <a:rPr lang="en-US" dirty="0" smtClean="0">
                <a:solidFill>
                  <a:srgbClr val="00B050"/>
                </a:solidFill>
              </a:rPr>
              <a:t>GREEN = Repeated shaking motion</a:t>
            </a:r>
          </a:p>
          <a:p>
            <a:pPr marL="342900" indent="-342900">
              <a:buAutoNum type="arabicParenBoth"/>
            </a:pPr>
            <a:endParaRPr lang="en-US" dirty="0">
              <a:solidFill>
                <a:srgbClr val="00B050"/>
              </a:solidFill>
            </a:endParaRPr>
          </a:p>
          <a:p>
            <a:r>
              <a:rPr lang="en-US" dirty="0" smtClean="0"/>
              <a:t>(</a:t>
            </a:r>
            <a:r>
              <a:rPr lang="en-US" dirty="0"/>
              <a:t>2) </a:t>
            </a:r>
            <a:r>
              <a:rPr lang="en-US" dirty="0" smtClean="0">
                <a:solidFill>
                  <a:srgbClr val="0070C0"/>
                </a:solidFill>
              </a:rPr>
              <a:t>SOMETIMES = DH repeated circular motion, NDH stationary (or still, or does not move)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 smtClean="0"/>
              <a:t>(</a:t>
            </a:r>
            <a:r>
              <a:rPr lang="en-US" dirty="0"/>
              <a:t>3) </a:t>
            </a:r>
            <a:r>
              <a:rPr lang="en-US" dirty="0" smtClean="0">
                <a:solidFill>
                  <a:srgbClr val="FF0000"/>
                </a:solidFill>
              </a:rPr>
              <a:t>SCIENCE = Alternating circles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46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Concept 5:  Defining Non-Manual Signal (NMS)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The English word is </a:t>
            </a:r>
            <a:r>
              <a:rPr lang="en-US" i="1" dirty="0" smtClean="0"/>
              <a:t>generally</a:t>
            </a:r>
            <a:r>
              <a:rPr lang="en-US" dirty="0" smtClean="0"/>
              <a:t> not indicated on the mouth.  However, some ASL signs do incorporate unique mouth movements and/or head motions that are </a:t>
            </a:r>
            <a:r>
              <a:rPr lang="en-US" b="1" dirty="0" smtClean="0"/>
              <a:t>required</a:t>
            </a:r>
            <a:r>
              <a:rPr lang="en-US" dirty="0" smtClean="0"/>
              <a:t> for appropriate sign production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(1) </a:t>
            </a:r>
            <a:r>
              <a:rPr lang="en-US" dirty="0" smtClean="0">
                <a:solidFill>
                  <a:srgbClr val="00B050"/>
                </a:solidFill>
              </a:rPr>
              <a:t>GREEN = none used</a:t>
            </a:r>
            <a:endParaRPr lang="en-US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dirty="0" smtClean="0"/>
              <a:t>(</a:t>
            </a:r>
            <a:r>
              <a:rPr lang="en-US" dirty="0"/>
              <a:t>2) </a:t>
            </a:r>
            <a:r>
              <a:rPr lang="en-US" dirty="0" smtClean="0">
                <a:solidFill>
                  <a:srgbClr val="0070C0"/>
                </a:solidFill>
              </a:rPr>
              <a:t>SOMETIMES = none used</a:t>
            </a:r>
            <a:endParaRPr lang="en-US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dirty="0" smtClean="0"/>
              <a:t>(</a:t>
            </a:r>
            <a:r>
              <a:rPr lang="en-US" dirty="0"/>
              <a:t>3) </a:t>
            </a:r>
            <a:r>
              <a:rPr lang="en-US" dirty="0" smtClean="0">
                <a:solidFill>
                  <a:srgbClr val="FF0000"/>
                </a:solidFill>
              </a:rPr>
              <a:t>SCIENCE = none used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689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Putting the 5 Concepts Together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(</a:t>
            </a:r>
            <a:r>
              <a:rPr lang="en-US" dirty="0"/>
              <a:t>1) </a:t>
            </a:r>
            <a:r>
              <a:rPr lang="en-US" dirty="0" smtClean="0">
                <a:solidFill>
                  <a:srgbClr val="00B050"/>
                </a:solidFill>
              </a:rPr>
              <a:t>GREEN = DH G, front, right side of body, palm left, repeated shaking motion</a:t>
            </a:r>
            <a:endParaRPr lang="en-US" dirty="0">
              <a:solidFill>
                <a:srgbClr val="00B050"/>
              </a:solidFill>
            </a:endParaRPr>
          </a:p>
          <a:p>
            <a:endParaRPr lang="en-US" dirty="0"/>
          </a:p>
        </p:txBody>
      </p:sp>
      <p:pic>
        <p:nvPicPr>
          <p:cNvPr id="5" name="GREEN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18238" y="2468563"/>
            <a:ext cx="4937125" cy="2776537"/>
          </a:xfrm>
        </p:spPr>
      </p:pic>
    </p:spTree>
    <p:extLst>
      <p:ext uri="{BB962C8B-B14F-4D97-AF65-F5344CB8AC3E}">
        <p14:creationId xmlns:p14="http://schemas.microsoft.com/office/powerpoint/2010/main" val="318176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200</TotalTime>
  <Words>649</Words>
  <Application>Microsoft Office PowerPoint</Application>
  <PresentationFormat>Widescreen</PresentationFormat>
  <Paragraphs>101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Calibri</vt:lpstr>
      <vt:lpstr>Calibri Light</vt:lpstr>
      <vt:lpstr>Times New Roman</vt:lpstr>
      <vt:lpstr>Retrospect</vt:lpstr>
      <vt:lpstr>Writing Sign Production for ASL Vocabulary</vt:lpstr>
      <vt:lpstr>Introduction: Writing Sign Production for ASL Vocabulary</vt:lpstr>
      <vt:lpstr>Using Example Signs to Help Explain 5 Concepts</vt:lpstr>
      <vt:lpstr>Concept 1:  Defining a Handshape</vt:lpstr>
      <vt:lpstr>Concept 2: Defining Location</vt:lpstr>
      <vt:lpstr>Concept 3:  Defining Palm Orientation</vt:lpstr>
      <vt:lpstr>Concept 4: Defining Movement</vt:lpstr>
      <vt:lpstr>Concept 5:  Defining Non-Manual Signal (NMS)</vt:lpstr>
      <vt:lpstr>Putting the 5 Concepts Together</vt:lpstr>
      <vt:lpstr>Putting the 5 Concepts Together</vt:lpstr>
      <vt:lpstr>Putting the 5 Concepts Together</vt:lpstr>
      <vt:lpstr>Writing Sign Production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Week 1</dc:title>
  <dc:creator>ShirkS</dc:creator>
  <cp:lastModifiedBy>ShirkS</cp:lastModifiedBy>
  <cp:revision>18</cp:revision>
  <dcterms:created xsi:type="dcterms:W3CDTF">2020-09-08T17:05:25Z</dcterms:created>
  <dcterms:modified xsi:type="dcterms:W3CDTF">2020-09-15T13:17:06Z</dcterms:modified>
</cp:coreProperties>
</file>